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28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463" r:id="rId14"/>
    <p:sldId id="464" r:id="rId15"/>
    <p:sldId id="461" r:id="rId16"/>
    <p:sldId id="466" r:id="rId17"/>
    <p:sldId id="467" r:id="rId18"/>
    <p:sldId id="462" r:id="rId19"/>
    <p:sldId id="451" r:id="rId20"/>
    <p:sldId id="470" r:id="rId21"/>
    <p:sldId id="471" r:id="rId22"/>
    <p:sldId id="472" r:id="rId23"/>
    <p:sldId id="473" r:id="rId24"/>
    <p:sldId id="474" r:id="rId25"/>
    <p:sldId id="444" r:id="rId26"/>
    <p:sldId id="443" r:id="rId27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EBD21B"/>
    <a:srgbClr val="CB3BB6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 autoAdjust="0"/>
    <p:restoredTop sz="96517" autoAdjust="0"/>
  </p:normalViewPr>
  <p:slideViewPr>
    <p:cSldViewPr snapToGrid="0">
      <p:cViewPr>
        <p:scale>
          <a:sx n="100" d="100"/>
          <a:sy n="100" d="100"/>
        </p:scale>
        <p:origin x="7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legend</a:t>
            </a:r>
            <a:r>
              <a:rPr lang="en-GB" dirty="0"/>
              <a:t> (add legend)</a:t>
            </a:r>
          </a:p>
          <a:p>
            <a:pPr lvl="2"/>
            <a:r>
              <a:rPr lang="en-GB" dirty="0"/>
              <a:t>This is an object</a:t>
            </a:r>
          </a:p>
          <a:p>
            <a:pPr lvl="2"/>
            <a:endParaRPr lang="en-GB" sz="1200" dirty="0"/>
          </a:p>
          <a:p>
            <a:r>
              <a:rPr lang="en-GB" dirty="0"/>
              <a:t>Set axis aspect ratio with </a:t>
            </a:r>
            <a:r>
              <a:rPr lang="en-GB" i="1" dirty="0" err="1">
                <a:solidFill>
                  <a:schemeClr val="accent1"/>
                </a:solidFill>
              </a:rPr>
              <a:t>daspect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Always a 3-element vector</a:t>
            </a:r>
          </a:p>
          <a:p>
            <a:pPr lvl="1"/>
            <a:r>
              <a:rPr lang="en-GB" dirty="0"/>
              <a:t>Specifies relative length of each axis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1663-1F24-44B3-BEA5-64DD303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F8E97-8AB2-4D9F-95E8-2271A3F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BA9E-96E0-439E-B74C-DF9DB81E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E13B7-DF6E-41C9-9363-B9717A1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336C4-E0A8-4817-AFDA-0B2968FEF9B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xlabel</a:t>
            </a:r>
            <a:r>
              <a:rPr lang="en-GB" sz="2400" i="1" dirty="0">
                <a:solidFill>
                  <a:schemeClr val="accent1"/>
                </a:solidFill>
              </a:rPr>
              <a:t>(‘Radius (px)’)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0438F-D0E6-484F-BDBC-773FE8A53E61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ylabel</a:t>
            </a:r>
            <a:r>
              <a:rPr lang="en-GB" sz="2400" i="1" dirty="0">
                <a:solidFill>
                  <a:schemeClr val="accent1"/>
                </a:solidFill>
              </a:rPr>
              <a:t>(‘Frequency’)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43A7-96E1-458C-8705-26E7D0D8EBE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title(‘Object radii’)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3D3E67-7B22-41F3-9037-817DDDBC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F0E5B-B7F5-458F-ADCC-B849EA628472}"/>
              </a:ext>
            </a:extLst>
          </p:cNvPr>
          <p:cNvSpPr txBox="1"/>
          <p:nvPr/>
        </p:nvSpPr>
        <p:spPr>
          <a:xfrm>
            <a:off x="5994400" y="5358197"/>
            <a:ext cx="700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</a:t>
            </a:r>
            <a:r>
              <a:rPr lang="en-GB" sz="2400" i="1" dirty="0">
                <a:solidFill>
                  <a:schemeClr val="accent1"/>
                </a:solidFill>
              </a:rPr>
              <a:t> = legend(‘im1, ‘im2’)</a:t>
            </a:r>
          </a:p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leg_obj.Location</a:t>
            </a:r>
            <a:r>
              <a:rPr lang="en-GB" sz="2400" i="1" dirty="0">
                <a:solidFill>
                  <a:schemeClr val="accent1"/>
                </a:solidFill>
              </a:rPr>
              <a:t> = ‘northwest’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9A6A4-FBD5-4FDF-A882-ACF2C49D5E97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daspect</a:t>
            </a:r>
            <a:r>
              <a:rPr lang="en-GB" sz="2400" i="1" dirty="0">
                <a:solidFill>
                  <a:schemeClr val="accent1"/>
                </a:solidFill>
              </a:rPr>
              <a:t>([1 40 1])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B486A-00EA-4B48-805D-58E02C5B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498577" cy="4929411"/>
          </a:xfrm>
        </p:spPr>
        <p:txBody>
          <a:bodyPr/>
          <a:lstStyle/>
          <a:p>
            <a:r>
              <a:rPr lang="en-GB" dirty="0"/>
              <a:t>String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0F0CF-2F90-4156-A338-AADD083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i="1" dirty="0">
                <a:solidFill>
                  <a:schemeClr val="accent1"/>
                </a:solidFill>
              </a:rPr>
              <a:t>histogram</a:t>
            </a:r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10)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[-8:2])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10)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2B8F5-FCD8-4E15-92EF-838E1557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944ED-C700-48C6-BE45-0775B2F0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histogram(radii)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161A0-1B74-41F1-BBC1-40CD706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346700-0D62-4B26-8820-BE413293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strike="sngStrike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CC36A3-8089-4DF4-A913-F706C27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B35F74-CE1A-48F6-BB95-F2654DA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A7383-E3E0-4F3F-8A6E-3D5063CF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interfaces (GUIs)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11485165" cy="876299"/>
          </a:xfrm>
        </p:spPr>
        <p:txBody>
          <a:bodyPr/>
          <a:lstStyle/>
          <a:p>
            <a:r>
              <a:rPr lang="en-GB" dirty="0"/>
              <a:t>MATLAB has three main methods for generating GUIs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AE218-2AB3-49A4-B445-C5CC3216E9A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Programatically</a:t>
            </a:r>
            <a:endParaRPr lang="en-GB" sz="24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4EFAF-39BA-426A-9EB8-0E7D2B318CDD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App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FF754-97AD-4CC3-BB39-BEB3549BFB2D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GUIDE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F0E920-3B8A-44A8-A02D-1C15661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3" y="2348432"/>
            <a:ext cx="3962400" cy="2636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AE76F-7E47-4E45-A192-99DEC8E49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87D2F-8A9C-4937-BCE7-371D18AA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81A99B-9D5E-45A3-A934-1301E89AA4CE}"/>
              </a:ext>
            </a:extLst>
          </p:cNvPr>
          <p:cNvSpPr txBox="1"/>
          <p:nvPr/>
        </p:nvSpPr>
        <p:spPr>
          <a:xfrm rot="18900000">
            <a:off x="4505764" y="3129572"/>
            <a:ext cx="3180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8663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37ACA6-8074-4CA0-B40E-5A382A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29" y="4286493"/>
            <a:ext cx="2686050" cy="1809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91545B-D527-46D2-8962-3A4F2F06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5" y="4683796"/>
            <a:ext cx="2686050" cy="140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GUI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6107774" cy="4914841"/>
          </a:xfrm>
        </p:spPr>
        <p:txBody>
          <a:bodyPr/>
          <a:lstStyle/>
          <a:p>
            <a:r>
              <a:rPr lang="en-GB" dirty="0"/>
              <a:t>Basic controls that pause execution</a:t>
            </a:r>
          </a:p>
          <a:p>
            <a:pPr lvl="1"/>
            <a:r>
              <a:rPr lang="en-GB" dirty="0"/>
              <a:t>Execution resumes when control is closed</a:t>
            </a:r>
            <a:endParaRPr lang="en-GB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AC472E-14FE-40D5-B536-9CB2DFAFBE01}"/>
              </a:ext>
            </a:extLst>
          </p:cNvPr>
          <p:cNvSpPr txBox="1">
            <a:spLocks/>
          </p:cNvSpPr>
          <p:nvPr/>
        </p:nvSpPr>
        <p:spPr>
          <a:xfrm>
            <a:off x="335359" y="2352732"/>
            <a:ext cx="4463063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 (</a:t>
            </a:r>
            <a:r>
              <a:rPr lang="en-GB" i="1" dirty="0" err="1">
                <a:solidFill>
                  <a:schemeClr val="accent1"/>
                </a:solidFill>
              </a:rPr>
              <a:t>questdlg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‘Yes’, ‘No’ or ‘Cancel’</a:t>
            </a:r>
          </a:p>
          <a:p>
            <a:pPr lvl="1"/>
            <a:r>
              <a:rPr lang="en-GB" dirty="0"/>
              <a:t>Can use custom options</a:t>
            </a:r>
          </a:p>
          <a:p>
            <a:pPr lvl="1"/>
            <a:r>
              <a:rPr lang="en-GB" dirty="0"/>
              <a:t>Returns selected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200E98-C0EB-4CA2-BE8A-582D69A38C4E}"/>
              </a:ext>
            </a:extLst>
          </p:cNvPr>
          <p:cNvSpPr txBox="1">
            <a:spLocks/>
          </p:cNvSpPr>
          <p:nvPr/>
        </p:nvSpPr>
        <p:spPr>
          <a:xfrm>
            <a:off x="4176560" y="235273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 entry (</a:t>
            </a:r>
            <a:r>
              <a:rPr lang="en-GB" i="1" dirty="0" err="1">
                <a:solidFill>
                  <a:schemeClr val="accent1"/>
                </a:solidFill>
              </a:rPr>
              <a:t>inputdlg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questions with cell array of box titles</a:t>
            </a:r>
          </a:p>
          <a:p>
            <a:pPr lvl="1"/>
            <a:r>
              <a:rPr lang="en-GB" dirty="0"/>
              <a:t>Returns entered text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E601C7-28B5-4133-BFBF-9F7D1FA3054F}"/>
              </a:ext>
            </a:extLst>
          </p:cNvPr>
          <p:cNvSpPr txBox="1">
            <a:spLocks/>
          </p:cNvSpPr>
          <p:nvPr/>
        </p:nvSpPr>
        <p:spPr>
          <a:xfrm>
            <a:off x="8015441" y="2352728"/>
            <a:ext cx="3941427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Selectable list (</a:t>
            </a:r>
            <a:r>
              <a:rPr lang="en-GB" i="1" dirty="0" err="1">
                <a:solidFill>
                  <a:schemeClr val="accent1"/>
                </a:solidFill>
              </a:rPr>
              <a:t>listdlg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options as cell array</a:t>
            </a:r>
          </a:p>
          <a:p>
            <a:pPr lvl="1"/>
            <a:r>
              <a:rPr lang="en-GB" dirty="0"/>
              <a:t>Returns selected indices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54CB5-29F4-4F71-81F9-B4EC25CA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4286493"/>
            <a:ext cx="2686050" cy="1809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FDA2A7-6C8E-4EC7-ACAD-DEE4C3B8EEFE}"/>
              </a:ext>
            </a:extLst>
          </p:cNvPr>
          <p:cNvSpPr/>
          <p:nvPr/>
        </p:nvSpPr>
        <p:spPr>
          <a:xfrm>
            <a:off x="41765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D7E1-2362-4BD5-A79B-0194E807523A}"/>
              </a:ext>
            </a:extLst>
          </p:cNvPr>
          <p:cNvSpPr/>
          <p:nvPr/>
        </p:nvSpPr>
        <p:spPr>
          <a:xfrm>
            <a:off x="80177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6CBD4-4533-49C6-9BCA-81C866112C03}"/>
              </a:ext>
            </a:extLst>
          </p:cNvPr>
          <p:cNvSpPr/>
          <p:nvPr/>
        </p:nvSpPr>
        <p:spPr>
          <a:xfrm>
            <a:off x="335359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8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5760641" cy="4914841"/>
          </a:xfrm>
        </p:spPr>
        <p:txBody>
          <a:bodyPr/>
          <a:lstStyle/>
          <a:p>
            <a:r>
              <a:rPr lang="en-GB" dirty="0"/>
              <a:t>MATLAB’s new GUI creation tool</a:t>
            </a:r>
          </a:p>
          <a:p>
            <a:pPr lvl="1"/>
            <a:r>
              <a:rPr lang="en-GB" dirty="0"/>
              <a:t>Easy to use wizard</a:t>
            </a:r>
          </a:p>
          <a:p>
            <a:pPr lvl="1"/>
            <a:endParaRPr lang="en-GB" sz="1200" dirty="0"/>
          </a:p>
          <a:p>
            <a:r>
              <a:rPr lang="en-GB" dirty="0"/>
              <a:t>Drag and drop components</a:t>
            </a:r>
          </a:p>
          <a:p>
            <a:pPr lvl="1"/>
            <a:r>
              <a:rPr lang="en-GB" dirty="0"/>
              <a:t>Each is an object</a:t>
            </a:r>
          </a:p>
          <a:p>
            <a:pPr lvl="2"/>
            <a:endParaRPr lang="en-GB" sz="1200" dirty="0"/>
          </a:p>
          <a:p>
            <a:r>
              <a:rPr lang="en-GB" dirty="0"/>
              <a:t>Code for interface auto-generated</a:t>
            </a:r>
          </a:p>
          <a:p>
            <a:pPr lvl="1"/>
            <a:r>
              <a:rPr lang="en-GB" dirty="0"/>
              <a:t>Easy to get complex functionality</a:t>
            </a:r>
          </a:p>
          <a:p>
            <a:pPr lvl="2"/>
            <a:r>
              <a:rPr lang="en-GB" dirty="0"/>
              <a:t>Add </a:t>
            </a:r>
            <a:r>
              <a:rPr lang="en-GB" dirty="0" err="1"/>
              <a:t>callback</a:t>
            </a:r>
            <a:r>
              <a:rPr lang="en-GB" dirty="0"/>
              <a:t> functions that run when a component is interacted with</a:t>
            </a:r>
          </a:p>
          <a:p>
            <a:pPr lvl="1"/>
            <a:r>
              <a:rPr lang="en-GB" dirty="0"/>
              <a:t>Difficult (?!) to break</a:t>
            </a:r>
            <a:endParaRPr lang="en-GB" sz="800" dirty="0"/>
          </a:p>
          <a:p>
            <a:pPr lvl="2"/>
            <a:r>
              <a:rPr lang="en-GB" dirty="0"/>
              <a:t>Restricted access to core code</a:t>
            </a:r>
          </a:p>
        </p:txBody>
      </p:sp>
    </p:spTree>
    <p:extLst>
      <p:ext uri="{BB962C8B-B14F-4D97-AF65-F5344CB8AC3E}">
        <p14:creationId xmlns:p14="http://schemas.microsoft.com/office/powerpoint/2010/main" val="1450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DDEE098-A6FA-40C4-A25A-71993B4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57" y="1107328"/>
            <a:ext cx="6806597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D881-26F0-4D5E-B078-FE643D4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E340DA-581F-438E-9046-5C5DE4A7ED95}"/>
              </a:ext>
            </a:extLst>
          </p:cNvPr>
          <p:cNvSpPr/>
          <p:nvPr/>
        </p:nvSpPr>
        <p:spPr>
          <a:xfrm>
            <a:off x="340043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BF67A-37C6-4484-8832-01B8A01E6957}"/>
              </a:ext>
            </a:extLst>
          </p:cNvPr>
          <p:cNvSpPr/>
          <p:nvPr/>
        </p:nvSpPr>
        <p:spPr>
          <a:xfrm>
            <a:off x="3409950" y="3138488"/>
            <a:ext cx="702468" cy="173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F7A0-6F8E-45C2-8EA6-3C9DEFCB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7B5E7-B344-4ACB-9562-E4D29C984A96}"/>
              </a:ext>
            </a:extLst>
          </p:cNvPr>
          <p:cNvSpPr txBox="1"/>
          <p:nvPr/>
        </p:nvSpPr>
        <p:spPr>
          <a:xfrm>
            <a:off x="112441" y="3809771"/>
            <a:ext cx="260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Wizard to assist first time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2F875-E814-4E8D-B408-F047197832D9}"/>
              </a:ext>
            </a:extLst>
          </p:cNvPr>
          <p:cNvCxnSpPr>
            <a:cxnSpLocks/>
          </p:cNvCxnSpPr>
          <p:nvPr/>
        </p:nvCxnSpPr>
        <p:spPr>
          <a:xfrm flipV="1">
            <a:off x="2417266" y="2473065"/>
            <a:ext cx="1945408" cy="133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F2D1F-90CB-42B9-83CB-95FF9613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6E300-B2AE-4809-9487-E173DA18D1D8}"/>
              </a:ext>
            </a:extLst>
          </p:cNvPr>
          <p:cNvSpPr/>
          <p:nvPr/>
        </p:nvSpPr>
        <p:spPr>
          <a:xfrm>
            <a:off x="2855119" y="2131219"/>
            <a:ext cx="1566862" cy="37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14ED6-5EA6-4853-A8CE-CB7D892D58FC}"/>
              </a:ext>
            </a:extLst>
          </p:cNvPr>
          <p:cNvSpPr txBox="1"/>
          <p:nvPr/>
        </p:nvSpPr>
        <p:spPr>
          <a:xfrm>
            <a:off x="36478" y="4838531"/>
            <a:ext cx="27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Drag in new components from here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3E69F-9401-4527-82FD-BA331A19C9B8}"/>
              </a:ext>
            </a:extLst>
          </p:cNvPr>
          <p:cNvCxnSpPr>
            <a:cxnSpLocks/>
          </p:cNvCxnSpPr>
          <p:nvPr/>
        </p:nvCxnSpPr>
        <p:spPr>
          <a:xfrm flipV="1">
            <a:off x="2412880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3FF5D-CA0F-4BC9-B03D-B80987168BCD}"/>
              </a:ext>
            </a:extLst>
          </p:cNvPr>
          <p:cNvSpPr/>
          <p:nvPr/>
        </p:nvSpPr>
        <p:spPr>
          <a:xfrm>
            <a:off x="7880162" y="2131219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8E269-8FE3-4E6B-A897-B165020F386C}"/>
              </a:ext>
            </a:extLst>
          </p:cNvPr>
          <p:cNvSpPr txBox="1"/>
          <p:nvPr/>
        </p:nvSpPr>
        <p:spPr>
          <a:xfrm flipH="1">
            <a:off x="9602956" y="3809771"/>
            <a:ext cx="25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List of components in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FCA25-F178-4EE5-AEF8-7549785FCAA5}"/>
              </a:ext>
            </a:extLst>
          </p:cNvPr>
          <p:cNvCxnSpPr>
            <a:cxnSpLocks/>
          </p:cNvCxnSpPr>
          <p:nvPr/>
        </p:nvCxnSpPr>
        <p:spPr>
          <a:xfrm flipH="1" flipV="1">
            <a:off x="9466074" y="351466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832FFC0-0A0E-4723-B6C9-D6090D152063}"/>
              </a:ext>
            </a:extLst>
          </p:cNvPr>
          <p:cNvSpPr/>
          <p:nvPr/>
        </p:nvSpPr>
        <p:spPr>
          <a:xfrm>
            <a:off x="7880162" y="4013200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B53BE-2A8A-40FB-A547-37E8DEAF72E5}"/>
              </a:ext>
            </a:extLst>
          </p:cNvPr>
          <p:cNvSpPr txBox="1"/>
          <p:nvPr/>
        </p:nvSpPr>
        <p:spPr>
          <a:xfrm flipH="1">
            <a:off x="9643140" y="4838531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Properties of selected component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99C55F-353B-47FA-8108-80B91AD5FA9E}"/>
              </a:ext>
            </a:extLst>
          </p:cNvPr>
          <p:cNvCxnSpPr>
            <a:cxnSpLocks/>
          </p:cNvCxnSpPr>
          <p:nvPr/>
        </p:nvCxnSpPr>
        <p:spPr>
          <a:xfrm flipH="1" flipV="1">
            <a:off x="9506258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AACBE-3ECF-43A2-9E70-F753A2F8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EE8F77-7E94-4625-A516-DBFC3393CBF7}"/>
              </a:ext>
            </a:extLst>
          </p:cNvPr>
          <p:cNvSpPr txBox="1"/>
          <p:nvPr/>
        </p:nvSpPr>
        <p:spPr>
          <a:xfrm flipH="1">
            <a:off x="4894232" y="4640768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Right-click a component to add </a:t>
            </a:r>
            <a:r>
              <a:rPr lang="en-GB" sz="2400" dirty="0" err="1">
                <a:solidFill>
                  <a:srgbClr val="FF0000"/>
                </a:solidFill>
              </a:rPr>
              <a:t>callback</a:t>
            </a:r>
            <a:r>
              <a:rPr lang="en-GB" sz="2400" dirty="0">
                <a:solidFill>
                  <a:srgbClr val="FF0000"/>
                </a:solidFill>
              </a:rPr>
              <a:t> function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184C5-E939-4D2B-ABA5-8E748558B665}"/>
              </a:ext>
            </a:extLst>
          </p:cNvPr>
          <p:cNvCxnSpPr>
            <a:cxnSpLocks/>
          </p:cNvCxnSpPr>
          <p:nvPr/>
        </p:nvCxnSpPr>
        <p:spPr>
          <a:xfrm flipV="1">
            <a:off x="6189220" y="4013200"/>
            <a:ext cx="0" cy="616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24B421-EADE-4A9F-A7CD-D2BD4647120F}"/>
              </a:ext>
            </a:extLst>
          </p:cNvPr>
          <p:cNvSpPr/>
          <p:nvPr/>
        </p:nvSpPr>
        <p:spPr>
          <a:xfrm>
            <a:off x="2744975" y="1107326"/>
            <a:ext cx="6857980" cy="5040000"/>
          </a:xfrm>
          <a:custGeom>
            <a:avLst/>
            <a:gdLst>
              <a:gd name="connsiteX0" fmla="*/ 4117787 w 6857980"/>
              <a:gd name="connsiteY0" fmla="*/ 1047705 h 5040000"/>
              <a:gd name="connsiteX1" fmla="*/ 4117787 w 6857980"/>
              <a:gd name="connsiteY1" fmla="*/ 1202487 h 5040000"/>
              <a:gd name="connsiteX2" fmla="*/ 5039330 w 6857980"/>
              <a:gd name="connsiteY2" fmla="*/ 1202487 h 5040000"/>
              <a:gd name="connsiteX3" fmla="*/ 5039330 w 6857980"/>
              <a:gd name="connsiteY3" fmla="*/ 1047705 h 5040000"/>
              <a:gd name="connsiteX4" fmla="*/ 0 w 6857980"/>
              <a:gd name="connsiteY4" fmla="*/ 0 h 5040000"/>
              <a:gd name="connsiteX5" fmla="*/ 6857980 w 6857980"/>
              <a:gd name="connsiteY5" fmla="*/ 0 h 5040000"/>
              <a:gd name="connsiteX6" fmla="*/ 6857980 w 6857980"/>
              <a:gd name="connsiteY6" fmla="*/ 5040000 h 5040000"/>
              <a:gd name="connsiteX7" fmla="*/ 0 w 6857980"/>
              <a:gd name="connsiteY7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7980" h="5040000">
                <a:moveTo>
                  <a:pt x="4117787" y="1047705"/>
                </a:moveTo>
                <a:lnTo>
                  <a:pt x="4117787" y="1202487"/>
                </a:lnTo>
                <a:lnTo>
                  <a:pt x="5039330" y="1202487"/>
                </a:lnTo>
                <a:lnTo>
                  <a:pt x="5039330" y="1047705"/>
                </a:lnTo>
                <a:close/>
                <a:moveTo>
                  <a:pt x="0" y="0"/>
                </a:moveTo>
                <a:lnTo>
                  <a:pt x="6857980" y="0"/>
                </a:lnTo>
                <a:lnTo>
                  <a:pt x="6857980" y="5040000"/>
                </a:lnTo>
                <a:lnTo>
                  <a:pt x="0" y="50400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0AAC7-FDDB-41E8-B64B-9412B85AB814}"/>
              </a:ext>
            </a:extLst>
          </p:cNvPr>
          <p:cNvSpPr txBox="1"/>
          <p:nvPr/>
        </p:nvSpPr>
        <p:spPr>
          <a:xfrm flipH="1">
            <a:off x="4894232" y="3071530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Use “Code View” to add function code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7A67C-C746-4A0A-A278-458410D3EF75}"/>
              </a:ext>
            </a:extLst>
          </p:cNvPr>
          <p:cNvCxnSpPr>
            <a:cxnSpLocks/>
          </p:cNvCxnSpPr>
          <p:nvPr/>
        </p:nvCxnSpPr>
        <p:spPr>
          <a:xfrm flipV="1">
            <a:off x="6188754" y="2342726"/>
            <a:ext cx="1060683" cy="72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D378A47-E5D8-4D78-8217-5BFFA4CB3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F1A029-D04E-47B8-BBB3-D7C5AEBF9DA8}"/>
              </a:ext>
            </a:extLst>
          </p:cNvPr>
          <p:cNvSpPr txBox="1"/>
          <p:nvPr/>
        </p:nvSpPr>
        <p:spPr>
          <a:xfrm flipH="1">
            <a:off x="9602956" y="1336604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Editable code sections shown in white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21039A-81EB-4998-9C96-D0358EB30A14}"/>
              </a:ext>
            </a:extLst>
          </p:cNvPr>
          <p:cNvCxnSpPr>
            <a:cxnSpLocks/>
          </p:cNvCxnSpPr>
          <p:nvPr/>
        </p:nvCxnSpPr>
        <p:spPr>
          <a:xfrm flipH="1">
            <a:off x="7715250" y="2300083"/>
            <a:ext cx="2220499" cy="152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3C566-30AF-43CD-B3D5-50C391B5F514}"/>
              </a:ext>
            </a:extLst>
          </p:cNvPr>
          <p:cNvSpPr/>
          <p:nvPr/>
        </p:nvSpPr>
        <p:spPr>
          <a:xfrm>
            <a:off x="4742058" y="3849413"/>
            <a:ext cx="2973191" cy="37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175BA-91F7-4D62-B8FE-BDF0A3F67292}"/>
              </a:ext>
            </a:extLst>
          </p:cNvPr>
          <p:cNvSpPr/>
          <p:nvPr/>
        </p:nvSpPr>
        <p:spPr>
          <a:xfrm>
            <a:off x="676196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13BC84-1373-4D1C-8C4B-7B1D42A3E6F2}"/>
              </a:ext>
            </a:extLst>
          </p:cNvPr>
          <p:cNvSpPr/>
          <p:nvPr/>
        </p:nvSpPr>
        <p:spPr>
          <a:xfrm>
            <a:off x="2785455" y="1107326"/>
            <a:ext cx="6806597" cy="5040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14EE83-6ACE-4679-8ABE-9704991B2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184" y="1982513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3" grpId="0"/>
      <p:bldP spid="13" grpId="1"/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0" grpId="0"/>
      <p:bldP spid="30" grpId="1"/>
      <p:bldP spid="33" grpId="0"/>
      <p:bldP spid="33" grpId="1"/>
      <p:bldP spid="45" grpId="0" animBg="1"/>
      <p:bldP spid="45" grpId="1" animBg="1"/>
      <p:bldP spid="36" grpId="0"/>
      <p:bldP spid="36" grpId="1"/>
      <p:bldP spid="46" grpId="0"/>
      <p:bldP spid="46" grpId="1"/>
      <p:bldP spid="50" grpId="0" animBg="1"/>
      <p:bldP spid="50" grpId="1" animBg="1"/>
      <p:bldP spid="52" grpId="0" animBg="1"/>
      <p:bldP spid="52" grpId="1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3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User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Data plots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B9C10-7985-4770-84B5-966793B1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E139C-63CC-47E9-B6FA-46376F7B5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47" y="2196032"/>
            <a:ext cx="396240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A61DD-A871-4C64-AAB7-C95A47C8D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39039</TotalTime>
  <Words>1205</Words>
  <Application>Microsoft Office PowerPoint</Application>
  <PresentationFormat>Widescreen</PresentationFormat>
  <Paragraphs>400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PowerPoint Presentation</vt:lpstr>
      <vt:lpstr>Graphical user interfaces (GUIs)</vt:lpstr>
      <vt:lpstr>Basic GUI components</vt:lpstr>
      <vt:lpstr>App Designer</vt:lpstr>
      <vt:lpstr>PowerPoint Presentation</vt:lpstr>
      <vt:lpstr>App Designer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1284</cp:revision>
  <cp:lastPrinted>2019-11-26T12:49:37Z</cp:lastPrinted>
  <dcterms:modified xsi:type="dcterms:W3CDTF">2020-02-11T16:47:50Z</dcterms:modified>
</cp:coreProperties>
</file>